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8" r:id="rId2"/>
    <p:sldId id="261" r:id="rId3"/>
    <p:sldId id="262" r:id="rId4"/>
    <p:sldId id="263" r:id="rId5"/>
    <p:sldId id="264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CC0066"/>
    <a:srgbClr val="993366"/>
    <a:srgbClr val="CC3366"/>
    <a:srgbClr val="003366"/>
    <a:srgbClr val="006699"/>
    <a:srgbClr val="336666"/>
    <a:srgbClr val="006633"/>
    <a:srgbClr val="9933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23" autoAdjust="0"/>
    <p:restoredTop sz="98918" autoAdjust="0"/>
  </p:normalViewPr>
  <p:slideViewPr>
    <p:cSldViewPr snapToGrid="0" snapToObjects="1">
      <p:cViewPr>
        <p:scale>
          <a:sx n="95" d="100"/>
          <a:sy n="95" d="100"/>
        </p:scale>
        <p:origin x="-1320" y="-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solidFill>
            <a:schemeClr val="accent4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 spc="100">
                <a:solidFill>
                  <a:srgbClr val="FFFFFF"/>
                </a:solidFill>
              </a:defRPr>
            </a:lvl1pPr>
          </a:lstStyle>
          <a:p>
            <a:r>
              <a:rPr lang="pl-PL" dirty="0" smtClean="0"/>
              <a:t>Kliknij, aby </a:t>
            </a:r>
            <a:r>
              <a:rPr lang="pl-PL" dirty="0" err="1" smtClean="0"/>
              <a:t>edyt</a:t>
            </a:r>
            <a:r>
              <a:rPr lang="pl-PL" dirty="0" smtClean="0"/>
              <a:t>. styl wz. tyt.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 b="0" i="1" spc="1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dirty="0" smtClean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9D02-426E-46C9-9EE9-0DE1EF8B2838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solidFill>
            <a:srgbClr val="CC3366"/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solidFill>
            <a:srgbClr val="CC3366"/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none"/>
        </p:style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Przeciągnij obraz na symbol zastępczy lub kliknij ikonę, aby go dodać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solidFill>
            <a:schemeClr val="accent4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</a:t>
            </a:r>
            <a:r>
              <a:rPr lang="pl-PL" dirty="0" err="1" smtClean="0"/>
              <a:t>edyt</a:t>
            </a:r>
            <a:r>
              <a:rPr lang="pl-PL" dirty="0" smtClean="0"/>
              <a:t>. styl wz. tyt.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microsoft.com/office/2007/relationships/hdphoto" Target="../media/hdphoto1.wdp"/><Relationship Id="rId5" Type="http://schemas.openxmlformats.org/officeDocument/2006/relationships/image" Target="../media/image5.wmf"/><Relationship Id="rId6" Type="http://schemas.openxmlformats.org/officeDocument/2006/relationships/image" Target="../media/image2.png"/><Relationship Id="rId7" Type="http://schemas.openxmlformats.org/officeDocument/2006/relationships/image" Target="../media/image6.wmf"/><Relationship Id="rId8" Type="http://schemas.openxmlformats.org/officeDocument/2006/relationships/image" Target="../media/image7.wmf"/><Relationship Id="rId9" Type="http://schemas.openxmlformats.org/officeDocument/2006/relationships/image" Target="../media/image8.wmf"/><Relationship Id="rId10" Type="http://schemas.openxmlformats.org/officeDocument/2006/relationships/image" Target="../media/image9.wmf"/><Relationship Id="rId11" Type="http://schemas.openxmlformats.org/officeDocument/2006/relationships/image" Target="../media/image10.wmf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microsoft.com/office/2007/relationships/hdphoto" Target="../media/hdphoto1.wdp"/><Relationship Id="rId5" Type="http://schemas.openxmlformats.org/officeDocument/2006/relationships/image" Target="../media/image5.wmf"/><Relationship Id="rId6" Type="http://schemas.openxmlformats.org/officeDocument/2006/relationships/image" Target="../media/image2.png"/><Relationship Id="rId7" Type="http://schemas.openxmlformats.org/officeDocument/2006/relationships/image" Target="../media/image6.wmf"/><Relationship Id="rId8" Type="http://schemas.openxmlformats.org/officeDocument/2006/relationships/image" Target="../media/image7.wmf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microsoft.com/office/2007/relationships/hdphoto" Target="../media/hdphoto1.wdp"/><Relationship Id="rId5" Type="http://schemas.openxmlformats.org/officeDocument/2006/relationships/image" Target="../media/image5.wmf"/><Relationship Id="rId6" Type="http://schemas.openxmlformats.org/officeDocument/2006/relationships/image" Target="../media/image2.png"/><Relationship Id="rId7" Type="http://schemas.openxmlformats.org/officeDocument/2006/relationships/image" Target="../media/image11.wmf"/><Relationship Id="rId8" Type="http://schemas.openxmlformats.org/officeDocument/2006/relationships/image" Target="../media/image12.wmf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microsoft.com/office/2007/relationships/hdphoto" Target="../media/hdphoto1.wdp"/><Relationship Id="rId5" Type="http://schemas.openxmlformats.org/officeDocument/2006/relationships/image" Target="../media/image5.wmf"/><Relationship Id="rId6" Type="http://schemas.openxmlformats.org/officeDocument/2006/relationships/image" Target="../media/image2.png"/><Relationship Id="rId7" Type="http://schemas.openxmlformats.org/officeDocument/2006/relationships/image" Target="../media/image13.wmf"/><Relationship Id="rId8" Type="http://schemas.openxmlformats.org/officeDocument/2006/relationships/image" Target="../media/image14.wmf"/><Relationship Id="rId9" Type="http://schemas.openxmlformats.org/officeDocument/2006/relationships/image" Target="../media/image15.wmf"/><Relationship Id="rId10" Type="http://schemas.openxmlformats.org/officeDocument/2006/relationships/image" Target="../media/image16.wmf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5750" y="1652221"/>
            <a:ext cx="8010250" cy="1030019"/>
          </a:xfrm>
        </p:spPr>
        <p:txBody>
          <a:bodyPr>
            <a:normAutofit/>
          </a:bodyPr>
          <a:lstStyle/>
          <a:p>
            <a:pPr algn="l"/>
            <a:r>
              <a:rPr lang="pl-PL" sz="40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Pole równoległoboku i rombu</a:t>
            </a:r>
            <a:endParaRPr lang="pl-PL" sz="4000" dirty="0"/>
          </a:p>
        </p:txBody>
      </p:sp>
      <p:pic>
        <p:nvPicPr>
          <p:cNvPr id="6" name="Obraz 5" descr="mlodz0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5028" y="2964881"/>
            <a:ext cx="2933700" cy="3650664"/>
          </a:xfrm>
          <a:prstGeom prst="rect">
            <a:avLst/>
          </a:prstGeom>
        </p:spPr>
      </p:pic>
      <p:pic>
        <p:nvPicPr>
          <p:cNvPr id="7" name="Obraz 6" descr="mlodz0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7791" y="3068789"/>
            <a:ext cx="1602236" cy="3650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821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Obraz 33" descr="mlodz03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944"/>
          <a:stretch/>
        </p:blipFill>
        <p:spPr>
          <a:xfrm>
            <a:off x="5987623" y="173178"/>
            <a:ext cx="1602236" cy="2155957"/>
          </a:xfrm>
          <a:prstGeom prst="rect">
            <a:avLst/>
          </a:prstGeom>
        </p:spPr>
      </p:pic>
      <p:pic>
        <p:nvPicPr>
          <p:cNvPr id="7" name="Obraz 6" descr="paper-texture-1359509235aJV.jpg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7916" b="-9934"/>
          <a:stretch/>
        </p:blipFill>
        <p:spPr>
          <a:xfrm>
            <a:off x="283760" y="2331474"/>
            <a:ext cx="8636000" cy="4900551"/>
          </a:xfrm>
          <a:prstGeom prst="rect">
            <a:avLst/>
          </a:prstGeom>
        </p:spPr>
      </p:pic>
      <p:sp>
        <p:nvSpPr>
          <p:cNvPr id="5" name="Tytuł 60"/>
          <p:cNvSpPr txBox="1">
            <a:spLocks/>
          </p:cNvSpPr>
          <p:nvPr/>
        </p:nvSpPr>
        <p:spPr>
          <a:xfrm>
            <a:off x="364068" y="1044221"/>
            <a:ext cx="4620115" cy="7726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pl-PL" dirty="0" smtClean="0"/>
              <a:t>Pole równoległoboku</a:t>
            </a:r>
            <a:endParaRPr lang="pl-PL" dirty="0"/>
          </a:p>
        </p:txBody>
      </p:sp>
      <p:pic>
        <p:nvPicPr>
          <p:cNvPr id="6" name="Obraz 5" descr="podkreslenie_niebieskie.wmf"/>
          <p:cNvPicPr>
            <a:picLocks noChangeAspect="1"/>
          </p:cNvPicPr>
          <p:nvPr/>
        </p:nvPicPr>
        <p:blipFill>
          <a:blip r:embed="rId5">
            <a:duotone>
              <a:prstClr val="black"/>
              <a:srgbClr val="CC0066">
                <a:tint val="45000"/>
                <a:satMod val="400000"/>
              </a:srgbClr>
            </a:duotone>
            <a:lum bright="4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489" y="1672897"/>
            <a:ext cx="5626100" cy="228600"/>
          </a:xfrm>
          <a:prstGeom prst="rect">
            <a:avLst/>
          </a:prstGeom>
        </p:spPr>
      </p:pic>
      <p:pic>
        <p:nvPicPr>
          <p:cNvPr id="33" name="Obraz 32" descr="mlodz0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5527" y="232872"/>
            <a:ext cx="1589348" cy="1977767"/>
          </a:xfrm>
          <a:prstGeom prst="rect">
            <a:avLst/>
          </a:prstGeom>
        </p:spPr>
      </p:pic>
      <p:pic>
        <p:nvPicPr>
          <p:cNvPr id="3" name="Obraz 2" descr="rysunki_tik_0132_slaj1_rownoleglobok_czesc2.wm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5317" y="2833611"/>
            <a:ext cx="2455250" cy="1406525"/>
          </a:xfrm>
          <a:prstGeom prst="rect">
            <a:avLst/>
          </a:prstGeom>
        </p:spPr>
      </p:pic>
      <p:pic>
        <p:nvPicPr>
          <p:cNvPr id="2" name="Obraz 1" descr="rysunki_tik_0132_slaj1_rownoleglobok_czesc1.wmf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51"/>
          <a:stretch/>
        </p:blipFill>
        <p:spPr>
          <a:xfrm>
            <a:off x="761837" y="2833611"/>
            <a:ext cx="838200" cy="1406525"/>
          </a:xfrm>
          <a:prstGeom prst="rect">
            <a:avLst/>
          </a:prstGeom>
        </p:spPr>
      </p:pic>
      <p:pic>
        <p:nvPicPr>
          <p:cNvPr id="8" name="Obraz 7" descr="rysunki_tik_0132_slaj1_prostokat_czesc2.wm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5042" y="2833611"/>
            <a:ext cx="2527300" cy="1447800"/>
          </a:xfrm>
          <a:prstGeom prst="rect">
            <a:avLst/>
          </a:prstGeom>
        </p:spPr>
      </p:pic>
      <p:pic>
        <p:nvPicPr>
          <p:cNvPr id="4" name="Obraz 3" descr="rysunki_tik_0132_slaj1_prostokat_czesc1.wmf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63"/>
          <a:stretch/>
        </p:blipFill>
        <p:spPr>
          <a:xfrm>
            <a:off x="7403316" y="2833611"/>
            <a:ext cx="858822" cy="1447800"/>
          </a:xfrm>
          <a:prstGeom prst="rect">
            <a:avLst/>
          </a:prstGeom>
        </p:spPr>
      </p:pic>
      <p:sp>
        <p:nvSpPr>
          <p:cNvPr id="45" name="Objaśnienie w chmurce 44"/>
          <p:cNvSpPr/>
          <p:nvPr/>
        </p:nvSpPr>
        <p:spPr>
          <a:xfrm>
            <a:off x="724097" y="4639524"/>
            <a:ext cx="3251750" cy="1564640"/>
          </a:xfrm>
          <a:prstGeom prst="cloudCallout">
            <a:avLst>
              <a:gd name="adj1" fmla="val 9706"/>
              <a:gd name="adj2" fmla="val -9105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2" name="PoleTekstowe 41"/>
          <p:cNvSpPr txBox="1"/>
          <p:nvPr/>
        </p:nvSpPr>
        <p:spPr>
          <a:xfrm>
            <a:off x="801522" y="5045924"/>
            <a:ext cx="317432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/>
              <a:t>M</a:t>
            </a:r>
            <a:r>
              <a:rPr lang="pl-PL" sz="1600" dirty="0" smtClean="0"/>
              <a:t>am </a:t>
            </a:r>
            <a:r>
              <a:rPr lang="pl-PL" sz="1600" dirty="0"/>
              <a:t>dwie pary boków równoległych i równej długości</a:t>
            </a:r>
            <a:r>
              <a:rPr lang="cs-CZ" sz="1600" dirty="0"/>
              <a:t> </a:t>
            </a:r>
            <a:endParaRPr lang="pl-PL" sz="1600" dirty="0"/>
          </a:p>
        </p:txBody>
      </p:sp>
      <p:sp>
        <p:nvSpPr>
          <p:cNvPr id="43" name="Objaśnienie w chmurce 42"/>
          <p:cNvSpPr/>
          <p:nvPr/>
        </p:nvSpPr>
        <p:spPr>
          <a:xfrm>
            <a:off x="5934274" y="4653574"/>
            <a:ext cx="1926353" cy="977126"/>
          </a:xfrm>
          <a:prstGeom prst="cloudCallout">
            <a:avLst>
              <a:gd name="adj1" fmla="val -38085"/>
              <a:gd name="adj2" fmla="val -107063"/>
            </a:avLst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4" name="PoleTekstowe 43"/>
          <p:cNvSpPr txBox="1"/>
          <p:nvPr/>
        </p:nvSpPr>
        <p:spPr>
          <a:xfrm>
            <a:off x="5845442" y="4890697"/>
            <a:ext cx="21529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J</a:t>
            </a:r>
            <a:r>
              <a:rPr lang="pl-PL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również! </a:t>
            </a:r>
          </a:p>
        </p:txBody>
      </p:sp>
      <p:sp>
        <p:nvSpPr>
          <p:cNvPr id="10" name="Chmurka 9"/>
          <p:cNvSpPr/>
          <p:nvPr/>
        </p:nvSpPr>
        <p:spPr>
          <a:xfrm>
            <a:off x="6101269" y="5427579"/>
            <a:ext cx="2534727" cy="1096210"/>
          </a:xfrm>
          <a:prstGeom prst="cloud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0" name="PoleTekstowe 49"/>
          <p:cNvSpPr txBox="1"/>
          <p:nvPr/>
        </p:nvSpPr>
        <p:spPr>
          <a:xfrm>
            <a:off x="6389509" y="5652165"/>
            <a:ext cx="215290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/>
              <a:t>Mam także dwie przekątne </a:t>
            </a:r>
            <a:endParaRPr lang="pl-PL" sz="1600" dirty="0"/>
          </a:p>
        </p:txBody>
      </p:sp>
      <p:cxnSp>
        <p:nvCxnSpPr>
          <p:cNvPr id="51" name="Łącznik prosty 50"/>
          <p:cNvCxnSpPr/>
          <p:nvPr/>
        </p:nvCxnSpPr>
        <p:spPr>
          <a:xfrm>
            <a:off x="5729491" y="2839378"/>
            <a:ext cx="2532002" cy="1428665"/>
          </a:xfrm>
          <a:prstGeom prst="line">
            <a:avLst/>
          </a:prstGeom>
          <a:ln w="57150" cmpd="sng"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Łącznik prosty 51"/>
          <p:cNvCxnSpPr/>
          <p:nvPr/>
        </p:nvCxnSpPr>
        <p:spPr>
          <a:xfrm flipH="1">
            <a:off x="5739365" y="2849849"/>
            <a:ext cx="2516328" cy="1431562"/>
          </a:xfrm>
          <a:prstGeom prst="line">
            <a:avLst/>
          </a:prstGeom>
          <a:ln w="57150" cmpd="sng"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Objaśnienie w chmurce 52"/>
          <p:cNvSpPr/>
          <p:nvPr/>
        </p:nvSpPr>
        <p:spPr>
          <a:xfrm>
            <a:off x="562354" y="4639524"/>
            <a:ext cx="3251750" cy="895002"/>
          </a:xfrm>
          <a:prstGeom prst="cloudCallout">
            <a:avLst>
              <a:gd name="adj1" fmla="val 21011"/>
              <a:gd name="adj2" fmla="val -12018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6" name="PoleTekstowe 55"/>
          <p:cNvSpPr txBox="1"/>
          <p:nvPr/>
        </p:nvSpPr>
        <p:spPr>
          <a:xfrm>
            <a:off x="653147" y="4885508"/>
            <a:ext cx="31743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/>
              <a:t>Ja też mam dwie </a:t>
            </a:r>
            <a:r>
              <a:rPr lang="pl-PL" sz="1600" dirty="0" smtClean="0"/>
              <a:t>przekątne!</a:t>
            </a:r>
            <a:endParaRPr lang="pl-PL" sz="1600" dirty="0"/>
          </a:p>
        </p:txBody>
      </p:sp>
      <p:cxnSp>
        <p:nvCxnSpPr>
          <p:cNvPr id="57" name="Łącznik prosty 56"/>
          <p:cNvCxnSpPr/>
          <p:nvPr/>
        </p:nvCxnSpPr>
        <p:spPr>
          <a:xfrm>
            <a:off x="1585317" y="2833611"/>
            <a:ext cx="1660199" cy="1406525"/>
          </a:xfrm>
          <a:prstGeom prst="line">
            <a:avLst/>
          </a:prstGeom>
          <a:ln w="57150" cmpd="sng"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Łącznik prosty 57"/>
          <p:cNvCxnSpPr/>
          <p:nvPr/>
        </p:nvCxnSpPr>
        <p:spPr>
          <a:xfrm flipH="1">
            <a:off x="796573" y="2849849"/>
            <a:ext cx="3243994" cy="1390287"/>
          </a:xfrm>
          <a:prstGeom prst="line">
            <a:avLst/>
          </a:prstGeom>
          <a:ln w="57150" cmpd="sng"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Chmurka 26"/>
          <p:cNvSpPr/>
          <p:nvPr/>
        </p:nvSpPr>
        <p:spPr>
          <a:xfrm>
            <a:off x="1486097" y="5392248"/>
            <a:ext cx="2827128" cy="904278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3" name="PoleTekstowe 62"/>
          <p:cNvSpPr txBox="1"/>
          <p:nvPr/>
        </p:nvSpPr>
        <p:spPr>
          <a:xfrm>
            <a:off x="1841153" y="5649086"/>
            <a:ext cx="2111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/>
              <a:t>Mam cztery kąty </a:t>
            </a:r>
            <a:endParaRPr lang="pl-PL" sz="1600" dirty="0"/>
          </a:p>
        </p:txBody>
      </p:sp>
      <p:sp>
        <p:nvSpPr>
          <p:cNvPr id="64" name="Objaśnienie w chmurce 63"/>
          <p:cNvSpPr/>
          <p:nvPr/>
        </p:nvSpPr>
        <p:spPr>
          <a:xfrm>
            <a:off x="5757966" y="4885508"/>
            <a:ext cx="2878030" cy="1183278"/>
          </a:xfrm>
          <a:prstGeom prst="cloudCallout">
            <a:avLst>
              <a:gd name="adj1" fmla="val -38085"/>
              <a:gd name="adj2" fmla="val -107063"/>
            </a:avLst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5" name="PoleTekstowe 64"/>
          <p:cNvSpPr txBox="1"/>
          <p:nvPr/>
        </p:nvSpPr>
        <p:spPr>
          <a:xfrm>
            <a:off x="5844011" y="5104489"/>
            <a:ext cx="271034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/>
              <a:t>J</a:t>
            </a:r>
            <a:r>
              <a:rPr lang="pl-PL" sz="1600" dirty="0" smtClean="0"/>
              <a:t>a </a:t>
            </a:r>
            <a:r>
              <a:rPr lang="pl-PL" sz="1600" dirty="0"/>
              <a:t>również mam cztery kąty, ale moje są proste</a:t>
            </a:r>
            <a:r>
              <a:rPr lang="cs-CZ" sz="1600" dirty="0"/>
              <a:t> </a:t>
            </a:r>
            <a:endParaRPr lang="pl-PL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6" name="Objaśnienie w chmurce 65"/>
          <p:cNvSpPr/>
          <p:nvPr/>
        </p:nvSpPr>
        <p:spPr>
          <a:xfrm>
            <a:off x="1564718" y="4781750"/>
            <a:ext cx="1015865" cy="895002"/>
          </a:xfrm>
          <a:prstGeom prst="cloudCallout">
            <a:avLst>
              <a:gd name="adj1" fmla="val 26934"/>
              <a:gd name="adj2" fmla="val -13992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7" name="PoleTekstowe 66"/>
          <p:cNvSpPr txBox="1"/>
          <p:nvPr/>
        </p:nvSpPr>
        <p:spPr>
          <a:xfrm>
            <a:off x="1750322" y="4919419"/>
            <a:ext cx="739430" cy="584776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?!</a:t>
            </a:r>
            <a:endParaRPr lang="pl-PL" sz="3200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68" name="Objaśnienie w chmurce 67"/>
          <p:cNvSpPr/>
          <p:nvPr/>
        </p:nvSpPr>
        <p:spPr>
          <a:xfrm>
            <a:off x="5661233" y="4845247"/>
            <a:ext cx="2514620" cy="1183278"/>
          </a:xfrm>
          <a:prstGeom prst="cloudCallout">
            <a:avLst>
              <a:gd name="adj1" fmla="val -23199"/>
              <a:gd name="adj2" fmla="val -113842"/>
            </a:avLst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69" name="PoleTekstowe 68"/>
          <p:cNvSpPr txBox="1"/>
          <p:nvPr/>
        </p:nvSpPr>
        <p:spPr>
          <a:xfrm>
            <a:off x="5808263" y="5051872"/>
            <a:ext cx="232198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/>
              <a:t>nie martw </a:t>
            </a:r>
            <a:r>
              <a:rPr lang="pl-PL" sz="1600" dirty="0" smtClean="0"/>
              <a:t>się,</a:t>
            </a:r>
          </a:p>
          <a:p>
            <a:pPr algn="ctr"/>
            <a:r>
              <a:rPr lang="pl-PL" sz="1600" dirty="0" smtClean="0"/>
              <a:t> </a:t>
            </a:r>
            <a:r>
              <a:rPr lang="pl-PL" sz="1600" dirty="0"/>
              <a:t>coś na to poradzimy </a:t>
            </a:r>
            <a:endParaRPr lang="pl-PL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36" name="Łącznik prosty 35"/>
          <p:cNvCxnSpPr/>
          <p:nvPr/>
        </p:nvCxnSpPr>
        <p:spPr>
          <a:xfrm>
            <a:off x="1600037" y="2849849"/>
            <a:ext cx="0" cy="1577008"/>
          </a:xfrm>
          <a:prstGeom prst="line">
            <a:avLst/>
          </a:prstGeom>
          <a:ln w="19050" cmpd="sng">
            <a:solidFill>
              <a:schemeClr val="bg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2" name="Obraz 31" descr="rysunki_tik_nozyczki.wmf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86284" y="4156725"/>
            <a:ext cx="1231900" cy="774700"/>
          </a:xfrm>
          <a:prstGeom prst="rect">
            <a:avLst/>
          </a:prstGeom>
        </p:spPr>
      </p:pic>
      <p:pic>
        <p:nvPicPr>
          <p:cNvPr id="73" name="Obraz 72" descr="rysunki_tik_0132_slaj1_rownoleglobok_czesc1.wmf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40"/>
          <a:stretch/>
        </p:blipFill>
        <p:spPr>
          <a:xfrm>
            <a:off x="3195514" y="2833611"/>
            <a:ext cx="854819" cy="1406525"/>
          </a:xfrm>
          <a:prstGeom prst="rect">
            <a:avLst/>
          </a:prstGeom>
        </p:spPr>
      </p:pic>
      <p:sp>
        <p:nvSpPr>
          <p:cNvPr id="74" name="Objaśnienie w chmurce 73"/>
          <p:cNvSpPr/>
          <p:nvPr/>
        </p:nvSpPr>
        <p:spPr>
          <a:xfrm>
            <a:off x="737928" y="4639524"/>
            <a:ext cx="3251750" cy="895002"/>
          </a:xfrm>
          <a:prstGeom prst="cloudCallout">
            <a:avLst>
              <a:gd name="adj1" fmla="val 2922"/>
              <a:gd name="adj2" fmla="val -11570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5" name="PoleTekstowe 74"/>
          <p:cNvSpPr txBox="1"/>
          <p:nvPr/>
        </p:nvSpPr>
        <p:spPr>
          <a:xfrm>
            <a:off x="828721" y="4885508"/>
            <a:ext cx="31743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/>
              <a:t>Fajnie jest mieć kąty </a:t>
            </a:r>
            <a:r>
              <a:rPr lang="pl-PL" sz="1600" dirty="0" smtClean="0"/>
              <a:t>proste</a:t>
            </a:r>
            <a:endParaRPr lang="pl-PL" sz="1600" dirty="0"/>
          </a:p>
        </p:txBody>
      </p:sp>
      <p:sp>
        <p:nvSpPr>
          <p:cNvPr id="76" name="Chmurka 75"/>
          <p:cNvSpPr/>
          <p:nvPr/>
        </p:nvSpPr>
        <p:spPr>
          <a:xfrm>
            <a:off x="1661671" y="5392247"/>
            <a:ext cx="3137592" cy="1131541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8" name="PoleTekstowe 77"/>
          <p:cNvSpPr txBox="1"/>
          <p:nvPr/>
        </p:nvSpPr>
        <p:spPr>
          <a:xfrm>
            <a:off x="1874300" y="5619388"/>
            <a:ext cx="274243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/>
              <a:t>a </a:t>
            </a:r>
            <a:r>
              <a:rPr lang="pl-PL" sz="1600" dirty="0" smtClean="0"/>
              <a:t>może, </a:t>
            </a:r>
            <a:r>
              <a:rPr lang="pl-PL" sz="1600" dirty="0"/>
              <a:t>ty chcesz mieć dwa kąty ostre i dwa </a:t>
            </a:r>
            <a:r>
              <a:rPr lang="pl-PL" sz="1600" dirty="0" smtClean="0"/>
              <a:t>rozwarte?</a:t>
            </a:r>
            <a:endParaRPr lang="cs-CZ" sz="1600" dirty="0"/>
          </a:p>
        </p:txBody>
      </p:sp>
      <p:sp>
        <p:nvSpPr>
          <p:cNvPr id="79" name="Objaśnienie w chmurce 78"/>
          <p:cNvSpPr/>
          <p:nvPr/>
        </p:nvSpPr>
        <p:spPr>
          <a:xfrm>
            <a:off x="5808263" y="5112021"/>
            <a:ext cx="1602236" cy="827615"/>
          </a:xfrm>
          <a:prstGeom prst="cloudCallout">
            <a:avLst>
              <a:gd name="adj1" fmla="val -28073"/>
              <a:gd name="adj2" fmla="val -170059"/>
            </a:avLst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80" name="PoleTekstowe 79"/>
          <p:cNvSpPr txBox="1"/>
          <p:nvPr/>
        </p:nvSpPr>
        <p:spPr>
          <a:xfrm>
            <a:off x="6228197" y="5344244"/>
            <a:ext cx="9240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 smtClean="0"/>
              <a:t>AHA</a:t>
            </a:r>
            <a:endParaRPr lang="pl-PL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81" name="Łącznik prosty 80"/>
          <p:cNvCxnSpPr/>
          <p:nvPr/>
        </p:nvCxnSpPr>
        <p:spPr>
          <a:xfrm flipH="1">
            <a:off x="7331559" y="2860835"/>
            <a:ext cx="916761" cy="1593189"/>
          </a:xfrm>
          <a:prstGeom prst="line">
            <a:avLst/>
          </a:prstGeom>
          <a:ln w="19050" cmpd="sng">
            <a:solidFill>
              <a:schemeClr val="bg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2" name="Obraz 81" descr="rysunki_tik_nozyczki.wmf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745235">
            <a:off x="6330613" y="4001597"/>
            <a:ext cx="1231900" cy="774700"/>
          </a:xfrm>
          <a:prstGeom prst="rect">
            <a:avLst/>
          </a:prstGeom>
        </p:spPr>
      </p:pic>
      <p:pic>
        <p:nvPicPr>
          <p:cNvPr id="86" name="Obraz 85" descr="rysunki_tik_0132_slaj1_prostokat_czesc1.wmf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2408" r="-2929" b="-1"/>
          <a:stretch/>
        </p:blipFill>
        <p:spPr>
          <a:xfrm>
            <a:off x="4907723" y="2833611"/>
            <a:ext cx="860436" cy="1447132"/>
          </a:xfrm>
          <a:prstGeom prst="rect">
            <a:avLst/>
          </a:prstGeom>
        </p:spPr>
      </p:pic>
      <p:sp>
        <p:nvSpPr>
          <p:cNvPr id="87" name="Objaśnienie w chmurce 86"/>
          <p:cNvSpPr/>
          <p:nvPr/>
        </p:nvSpPr>
        <p:spPr>
          <a:xfrm>
            <a:off x="751296" y="4980078"/>
            <a:ext cx="2494220" cy="895002"/>
          </a:xfrm>
          <a:prstGeom prst="cloudCallout">
            <a:avLst>
              <a:gd name="adj1" fmla="val 2922"/>
              <a:gd name="adj2" fmla="val -11570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8" name="PoleTekstowe 87"/>
          <p:cNvSpPr txBox="1"/>
          <p:nvPr/>
        </p:nvSpPr>
        <p:spPr>
          <a:xfrm>
            <a:off x="935672" y="5196234"/>
            <a:ext cx="21256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/>
              <a:t>J</a:t>
            </a:r>
            <a:r>
              <a:rPr lang="pl-PL" sz="1600" dirty="0" smtClean="0"/>
              <a:t>a </a:t>
            </a:r>
            <a:r>
              <a:rPr lang="pl-PL" sz="1600" dirty="0"/>
              <a:t>mogę być tobą</a:t>
            </a:r>
            <a:r>
              <a:rPr lang="cs-CZ" sz="1600" dirty="0"/>
              <a:t> </a:t>
            </a:r>
            <a:endParaRPr lang="pl-PL" sz="1600" dirty="0"/>
          </a:p>
        </p:txBody>
      </p:sp>
      <p:sp>
        <p:nvSpPr>
          <p:cNvPr id="91" name="Objaśnienie w chmurce 90"/>
          <p:cNvSpPr/>
          <p:nvPr/>
        </p:nvSpPr>
        <p:spPr>
          <a:xfrm>
            <a:off x="5940256" y="4942744"/>
            <a:ext cx="1602236" cy="827615"/>
          </a:xfrm>
          <a:prstGeom prst="cloudCallout">
            <a:avLst>
              <a:gd name="adj1" fmla="val -28073"/>
              <a:gd name="adj2" fmla="val -170059"/>
            </a:avLst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92" name="PoleTekstowe 91"/>
          <p:cNvSpPr txBox="1"/>
          <p:nvPr/>
        </p:nvSpPr>
        <p:spPr>
          <a:xfrm>
            <a:off x="6196741" y="5174967"/>
            <a:ext cx="1182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 smtClean="0"/>
              <a:t>A ja tobą</a:t>
            </a:r>
            <a:endParaRPr lang="pl-PL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3" name="Objaśnienie w chmurce 92"/>
          <p:cNvSpPr/>
          <p:nvPr/>
        </p:nvSpPr>
        <p:spPr>
          <a:xfrm>
            <a:off x="2185870" y="4562988"/>
            <a:ext cx="4598737" cy="1508393"/>
          </a:xfrm>
          <a:prstGeom prst="cloudCallout">
            <a:avLst>
              <a:gd name="adj1" fmla="val 1533"/>
              <a:gd name="adj2" fmla="val -11392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4" name="PoleTekstowe 93"/>
          <p:cNvSpPr txBox="1"/>
          <p:nvPr/>
        </p:nvSpPr>
        <p:spPr>
          <a:xfrm>
            <a:off x="2185871" y="4814367"/>
            <a:ext cx="45987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 smtClean="0"/>
              <a:t>No właśnie!</a:t>
            </a:r>
          </a:p>
          <a:p>
            <a:pPr algn="ctr"/>
            <a:r>
              <a:rPr lang="pl-PL" sz="2400" dirty="0" smtClean="0"/>
              <a:t>Mamy takie same </a:t>
            </a:r>
            <a:r>
              <a:rPr lang="pl-PL" sz="2400" dirty="0" smtClean="0">
                <a:solidFill>
                  <a:srgbClr val="660066"/>
                </a:solidFill>
              </a:rPr>
              <a:t>POLA!</a:t>
            </a:r>
            <a:endParaRPr lang="pl-PL" sz="2400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7156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9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5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52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9000"/>
                            </p:stCondLst>
                            <p:childTnLst>
                              <p:par>
                                <p:cTn id="4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9500"/>
                            </p:stCondLst>
                            <p:childTnLst>
                              <p:par>
                                <p:cTn id="54" presetID="52" presetClass="entr" presetSubtype="0" fill="hold" grpId="0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12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220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3700"/>
                            </p:stCondLst>
                            <p:childTnLst>
                              <p:par>
                                <p:cTn id="6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4200"/>
                            </p:stCondLst>
                            <p:childTnLst>
                              <p:par>
                                <p:cTn id="72" presetID="5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57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700"/>
                            </p:stCondLst>
                            <p:childTnLst>
                              <p:par>
                                <p:cTn id="8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7200"/>
                            </p:stCondLst>
                            <p:childTnLst>
                              <p:par>
                                <p:cTn id="95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8700"/>
                            </p:stCondLst>
                            <p:childTnLst>
                              <p:par>
                                <p:cTn id="9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9200"/>
                            </p:stCondLst>
                            <p:childTnLst>
                              <p:par>
                                <p:cTn id="103" presetID="5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12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2200"/>
                            </p:stCondLst>
                            <p:childTnLst>
                              <p:par>
                                <p:cTn id="11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2700"/>
                            </p:stCondLst>
                            <p:childTnLst>
                              <p:par>
                                <p:cTn id="126" presetID="52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25200"/>
                            </p:stCondLst>
                            <p:childTnLst>
                              <p:par>
                                <p:cTn id="1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6200"/>
                            </p:stCondLst>
                            <p:childTnLst>
                              <p:par>
                                <p:cTn id="13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6700"/>
                            </p:stCondLst>
                            <p:childTnLst>
                              <p:par>
                                <p:cTn id="149" presetID="5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8200"/>
                            </p:stCondLst>
                            <p:childTnLst>
                              <p:par>
                                <p:cTn id="155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28700"/>
                            </p:stCondLst>
                            <p:childTnLst>
                              <p:par>
                                <p:cTn id="16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9200"/>
                            </p:stCondLst>
                            <p:childTnLst>
                              <p:par>
                                <p:cTn id="167" presetID="52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7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31700"/>
                            </p:stCondLst>
                            <p:childTnLst>
                              <p:par>
                                <p:cTn id="1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5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32700"/>
                            </p:stCondLst>
                            <p:childTnLst>
                              <p:par>
                                <p:cTn id="17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33200"/>
                            </p:stCondLst>
                            <p:childTnLst>
                              <p:par>
                                <p:cTn id="184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34200"/>
                            </p:stCondLst>
                            <p:childTnLst>
                              <p:par>
                                <p:cTn id="191" presetID="25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0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36450"/>
                            </p:stCondLst>
                            <p:childTnLst>
                              <p:par>
                                <p:cTn id="20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36950"/>
                            </p:stCondLst>
                            <p:childTnLst>
                              <p:par>
                                <p:cTn id="206" presetID="10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37950"/>
                            </p:stCondLst>
                            <p:childTnLst>
                              <p:par>
                                <p:cTn id="210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38950"/>
                            </p:stCondLst>
                            <p:childTnLst>
                              <p:par>
                                <p:cTn id="2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39450"/>
                            </p:stCondLst>
                            <p:childTnLst>
                              <p:par>
                                <p:cTn id="2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" fill="hold">
                            <p:stCondLst>
                              <p:cond delay="40450"/>
                            </p:stCondLst>
                            <p:childTnLst>
                              <p:par>
                                <p:cTn id="230" presetID="5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4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41950"/>
                            </p:stCondLst>
                            <p:childTnLst>
                              <p:par>
                                <p:cTn id="2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8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42950"/>
                            </p:stCondLst>
                            <p:childTnLst>
                              <p:par>
                                <p:cTn id="240" presetID="5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4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5" fill="hold">
                            <p:stCondLst>
                              <p:cond delay="44950"/>
                            </p:stCondLst>
                            <p:childTnLst>
                              <p:par>
                                <p:cTn id="2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8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9" fill="hold">
                            <p:stCondLst>
                              <p:cond delay="45950"/>
                            </p:stCondLst>
                            <p:childTnLst>
                              <p:par>
                                <p:cTn id="250" presetID="52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4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5" fill="hold">
                            <p:stCondLst>
                              <p:cond delay="48450"/>
                            </p:stCondLst>
                            <p:childTnLst>
                              <p:par>
                                <p:cTn id="2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8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49450"/>
                            </p:stCondLst>
                            <p:childTnLst>
                              <p:par>
                                <p:cTn id="26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0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5" presetID="10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8" fill="hold">
                            <p:stCondLst>
                              <p:cond delay="50950"/>
                            </p:stCondLst>
                            <p:childTnLst>
                              <p:par>
                                <p:cTn id="279" presetID="25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2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8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9" fill="hold">
                            <p:stCondLst>
                              <p:cond delay="53200"/>
                            </p:stCondLst>
                            <p:childTnLst>
                              <p:par>
                                <p:cTn id="29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53700"/>
                            </p:stCondLst>
                            <p:childTnLst>
                              <p:par>
                                <p:cTn id="294" presetID="10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7" fill="hold">
                            <p:stCondLst>
                              <p:cond delay="54700"/>
                            </p:stCondLst>
                            <p:childTnLst>
                              <p:par>
                                <p:cTn id="298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9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4" fill="hold">
                            <p:stCondLst>
                              <p:cond delay="55700"/>
                            </p:stCondLst>
                            <p:childTnLst>
                              <p:par>
                                <p:cTn id="30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56200"/>
                            </p:stCondLst>
                            <p:childTnLst>
                              <p:par>
                                <p:cTn id="3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7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0" fill="hold">
                            <p:stCondLst>
                              <p:cond delay="57200"/>
                            </p:stCondLst>
                            <p:childTnLst>
                              <p:par>
                                <p:cTn id="321" presetID="5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5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6" fill="hold">
                            <p:stCondLst>
                              <p:cond delay="58700"/>
                            </p:stCondLst>
                            <p:childTnLst>
                              <p:par>
                                <p:cTn id="3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9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0" fill="hold">
                            <p:stCondLst>
                              <p:cond delay="59700"/>
                            </p:stCondLst>
                            <p:childTnLst>
                              <p:par>
                                <p:cTn id="331" presetID="52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35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6" fill="hold">
                            <p:stCondLst>
                              <p:cond delay="62200"/>
                            </p:stCondLst>
                            <p:childTnLst>
                              <p:par>
                                <p:cTn id="3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9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0" fill="hold">
                            <p:stCondLst>
                              <p:cond delay="63200"/>
                            </p:stCondLst>
                            <p:childTnLst>
                              <p:par>
                                <p:cTn id="34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3" fill="hold">
                            <p:stCondLst>
                              <p:cond delay="63700"/>
                            </p:stCondLst>
                            <p:childTnLst>
                              <p:par>
                                <p:cTn id="354" presetID="5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58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9" fill="hold">
                            <p:stCondLst>
                              <p:cond delay="65200"/>
                            </p:stCondLst>
                            <p:childTnLst>
                              <p:par>
                                <p:cTn id="3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2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5" grpId="0" animBg="1"/>
      <p:bldP spid="45" grpId="1" animBg="1"/>
      <p:bldP spid="42" grpId="0"/>
      <p:bldP spid="42" grpId="1"/>
      <p:bldP spid="43" grpId="0" animBg="1"/>
      <p:bldP spid="43" grpId="1" animBg="1"/>
      <p:bldP spid="44" grpId="0"/>
      <p:bldP spid="44" grpId="1"/>
      <p:bldP spid="10" grpId="0" animBg="1"/>
      <p:bldP spid="10" grpId="1" animBg="1"/>
      <p:bldP spid="50" grpId="0"/>
      <p:bldP spid="50" grpId="1"/>
      <p:bldP spid="53" grpId="0" animBg="1"/>
      <p:bldP spid="53" grpId="1" animBg="1"/>
      <p:bldP spid="56" grpId="0"/>
      <p:bldP spid="56" grpId="1"/>
      <p:bldP spid="27" grpId="0" animBg="1"/>
      <p:bldP spid="27" grpId="1" animBg="1"/>
      <p:bldP spid="63" grpId="0"/>
      <p:bldP spid="63" grpId="1"/>
      <p:bldP spid="64" grpId="0" animBg="1"/>
      <p:bldP spid="64" grpId="1" animBg="1"/>
      <p:bldP spid="65" grpId="0"/>
      <p:bldP spid="65" grpId="1"/>
      <p:bldP spid="66" grpId="0" animBg="1"/>
      <p:bldP spid="66" grpId="1" animBg="1"/>
      <p:bldP spid="67" grpId="0"/>
      <p:bldP spid="67" grpId="1"/>
      <p:bldP spid="68" grpId="0" animBg="1"/>
      <p:bldP spid="68" grpId="1" animBg="1"/>
      <p:bldP spid="69" grpId="0"/>
      <p:bldP spid="69" grpId="1"/>
      <p:bldP spid="74" grpId="0" animBg="1"/>
      <p:bldP spid="74" grpId="1" animBg="1"/>
      <p:bldP spid="75" grpId="0"/>
      <p:bldP spid="75" grpId="1"/>
      <p:bldP spid="76" grpId="0" animBg="1"/>
      <p:bldP spid="76" grpId="1" animBg="1"/>
      <p:bldP spid="78" grpId="0"/>
      <p:bldP spid="78" grpId="1"/>
      <p:bldP spid="79" grpId="0" animBg="1"/>
      <p:bldP spid="79" grpId="1" animBg="1"/>
      <p:bldP spid="80" grpId="0"/>
      <p:bldP spid="80" grpId="1"/>
      <p:bldP spid="87" grpId="0" animBg="1"/>
      <p:bldP spid="87" grpId="1" animBg="1"/>
      <p:bldP spid="88" grpId="0"/>
      <p:bldP spid="88" grpId="1"/>
      <p:bldP spid="91" grpId="0" animBg="1"/>
      <p:bldP spid="91" grpId="1" animBg="1"/>
      <p:bldP spid="92" grpId="0"/>
      <p:bldP spid="92" grpId="1"/>
      <p:bldP spid="93" grpId="0" animBg="1"/>
      <p:bldP spid="9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Obraz 33" descr="mlodz03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944"/>
          <a:stretch/>
        </p:blipFill>
        <p:spPr>
          <a:xfrm>
            <a:off x="5987623" y="173178"/>
            <a:ext cx="1602236" cy="2155957"/>
          </a:xfrm>
          <a:prstGeom prst="rect">
            <a:avLst/>
          </a:prstGeom>
        </p:spPr>
      </p:pic>
      <p:pic>
        <p:nvPicPr>
          <p:cNvPr id="7" name="Obraz 6" descr="paper-texture-1359509235aJV.jpg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7916" b="-9934"/>
          <a:stretch/>
        </p:blipFill>
        <p:spPr>
          <a:xfrm>
            <a:off x="283760" y="2331474"/>
            <a:ext cx="8636000" cy="4900551"/>
          </a:xfrm>
          <a:prstGeom prst="rect">
            <a:avLst/>
          </a:prstGeom>
        </p:spPr>
      </p:pic>
      <p:sp>
        <p:nvSpPr>
          <p:cNvPr id="5" name="Tytuł 60"/>
          <p:cNvSpPr txBox="1">
            <a:spLocks/>
          </p:cNvSpPr>
          <p:nvPr/>
        </p:nvSpPr>
        <p:spPr>
          <a:xfrm>
            <a:off x="364068" y="1044221"/>
            <a:ext cx="4620115" cy="7726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pl-PL" dirty="0" smtClean="0"/>
              <a:t>Pole równoległoboku</a:t>
            </a:r>
            <a:endParaRPr lang="pl-PL" dirty="0"/>
          </a:p>
        </p:txBody>
      </p:sp>
      <p:pic>
        <p:nvPicPr>
          <p:cNvPr id="6" name="Obraz 5" descr="podkreslenie_niebieskie.wmf"/>
          <p:cNvPicPr>
            <a:picLocks noChangeAspect="1"/>
          </p:cNvPicPr>
          <p:nvPr/>
        </p:nvPicPr>
        <p:blipFill>
          <a:blip r:embed="rId5">
            <a:duotone>
              <a:prstClr val="black"/>
              <a:srgbClr val="CC0066">
                <a:tint val="45000"/>
                <a:satMod val="400000"/>
              </a:srgbClr>
            </a:duotone>
            <a:lum bright="4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489" y="1672897"/>
            <a:ext cx="5626100" cy="228600"/>
          </a:xfrm>
          <a:prstGeom prst="rect">
            <a:avLst/>
          </a:prstGeom>
        </p:spPr>
      </p:pic>
      <p:pic>
        <p:nvPicPr>
          <p:cNvPr id="33" name="Obraz 32" descr="mlodz0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5527" y="232872"/>
            <a:ext cx="1589348" cy="1977767"/>
          </a:xfrm>
          <a:prstGeom prst="rect">
            <a:avLst/>
          </a:prstGeom>
        </p:spPr>
      </p:pic>
      <p:pic>
        <p:nvPicPr>
          <p:cNvPr id="3" name="Obraz 2" descr="rysunki_tik_0132_slaj1_rownoleglobok_czesc2.wm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198" y="3103486"/>
            <a:ext cx="2455250" cy="1406525"/>
          </a:xfrm>
          <a:prstGeom prst="rect">
            <a:avLst/>
          </a:prstGeom>
        </p:spPr>
      </p:pic>
      <p:pic>
        <p:nvPicPr>
          <p:cNvPr id="2" name="Obraz 1" descr="rysunki_tik_0132_slaj1_rownoleglobok_czesc1.wmf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51"/>
          <a:stretch/>
        </p:blipFill>
        <p:spPr>
          <a:xfrm>
            <a:off x="821718" y="3103486"/>
            <a:ext cx="838200" cy="1406525"/>
          </a:xfrm>
          <a:prstGeom prst="rect">
            <a:avLst/>
          </a:prstGeom>
        </p:spPr>
      </p:pic>
      <p:cxnSp>
        <p:nvCxnSpPr>
          <p:cNvPr id="36" name="Łącznik prosty 35"/>
          <p:cNvCxnSpPr/>
          <p:nvPr/>
        </p:nvCxnSpPr>
        <p:spPr>
          <a:xfrm>
            <a:off x="1659918" y="3119724"/>
            <a:ext cx="0" cy="1577008"/>
          </a:xfrm>
          <a:prstGeom prst="line">
            <a:avLst/>
          </a:prstGeom>
          <a:ln w="19050" cmpd="sng">
            <a:solidFill>
              <a:schemeClr val="bg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3" name="Obraz 72" descr="rysunki_tik_0132_slaj1_rownoleglobok_czesc1.wmf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40"/>
          <a:stretch/>
        </p:blipFill>
        <p:spPr>
          <a:xfrm>
            <a:off x="3255395" y="3103486"/>
            <a:ext cx="854819" cy="1406525"/>
          </a:xfrm>
          <a:prstGeom prst="rect">
            <a:avLst/>
          </a:prstGeom>
        </p:spPr>
      </p:pic>
      <p:cxnSp>
        <p:nvCxnSpPr>
          <p:cNvPr id="11" name="Łącznik prosty 10"/>
          <p:cNvCxnSpPr/>
          <p:nvPr/>
        </p:nvCxnSpPr>
        <p:spPr>
          <a:xfrm>
            <a:off x="1661073" y="3103486"/>
            <a:ext cx="0" cy="1406525"/>
          </a:xfrm>
          <a:prstGeom prst="line">
            <a:avLst/>
          </a:prstGeom>
          <a:ln w="38100" cmpd="sng">
            <a:solidFill>
              <a:srgbClr val="9933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PoleTekstowe 53"/>
          <p:cNvSpPr txBox="1"/>
          <p:nvPr/>
        </p:nvSpPr>
        <p:spPr>
          <a:xfrm>
            <a:off x="1661073" y="3640881"/>
            <a:ext cx="330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Symbol"/>
              </a:rPr>
              <a:t>h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pl-PL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9" name="PoleTekstowe 58"/>
          <p:cNvSpPr txBox="1"/>
          <p:nvPr/>
        </p:nvSpPr>
        <p:spPr>
          <a:xfrm>
            <a:off x="2740573" y="4512066"/>
            <a:ext cx="300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Symbol"/>
              </a:rPr>
              <a:t>a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pl-PL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0" name="PoleTekstowe 59"/>
          <p:cNvSpPr txBox="1"/>
          <p:nvPr/>
        </p:nvSpPr>
        <p:spPr>
          <a:xfrm>
            <a:off x="2419987" y="5185940"/>
            <a:ext cx="108447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000" dirty="0" smtClean="0">
                <a:solidFill>
                  <a:schemeClr val="accent2">
                    <a:lumMod val="75000"/>
                  </a:schemeClr>
                </a:solidFill>
                <a:sym typeface="Symbol"/>
              </a:rPr>
              <a:t>P=ah</a:t>
            </a:r>
            <a:r>
              <a:rPr lang="cs-CZ" sz="30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pl-PL" sz="3000" dirty="0">
              <a:solidFill>
                <a:schemeClr val="accent2">
                  <a:lumMod val="75000"/>
                </a:schemeClr>
              </a:solidFill>
            </a:endParaRPr>
          </a:p>
        </p:txBody>
      </p:sp>
      <p:grpSp>
        <p:nvGrpSpPr>
          <p:cNvPr id="12" name="Grupa 11"/>
          <p:cNvGrpSpPr/>
          <p:nvPr/>
        </p:nvGrpSpPr>
        <p:grpSpPr>
          <a:xfrm>
            <a:off x="4984183" y="3103486"/>
            <a:ext cx="3278730" cy="1406525"/>
            <a:chOff x="4984183" y="3103486"/>
            <a:chExt cx="3278730" cy="1406525"/>
          </a:xfrm>
        </p:grpSpPr>
        <p:pic>
          <p:nvPicPr>
            <p:cNvPr id="70" name="Obraz 69" descr="rysunki_tik_0132_slaj1_rownoleglobok_czesc2.wm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07663" y="3103486"/>
              <a:ext cx="2455250" cy="1406525"/>
            </a:xfrm>
            <a:prstGeom prst="rect">
              <a:avLst/>
            </a:prstGeom>
          </p:spPr>
        </p:pic>
        <p:pic>
          <p:nvPicPr>
            <p:cNvPr id="71" name="Obraz 70" descr="rysunki_tik_0132_slaj1_rownoleglobok_czesc1.wmf"/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51"/>
            <a:stretch/>
          </p:blipFill>
          <p:spPr>
            <a:xfrm>
              <a:off x="4984183" y="3103486"/>
              <a:ext cx="838200" cy="1406525"/>
            </a:xfrm>
            <a:prstGeom prst="rect">
              <a:avLst/>
            </a:prstGeom>
          </p:spPr>
        </p:pic>
      </p:grpSp>
      <p:cxnSp>
        <p:nvCxnSpPr>
          <p:cNvPr id="72" name="Łącznik prosty 71"/>
          <p:cNvCxnSpPr/>
          <p:nvPr/>
        </p:nvCxnSpPr>
        <p:spPr>
          <a:xfrm>
            <a:off x="5823538" y="3103486"/>
            <a:ext cx="0" cy="1406525"/>
          </a:xfrm>
          <a:prstGeom prst="line">
            <a:avLst/>
          </a:prstGeom>
          <a:ln w="38100" cmpd="sng">
            <a:solidFill>
              <a:srgbClr val="9933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PoleTekstowe 76"/>
          <p:cNvSpPr txBox="1"/>
          <p:nvPr/>
        </p:nvSpPr>
        <p:spPr>
          <a:xfrm>
            <a:off x="5823538" y="3640881"/>
            <a:ext cx="330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Symbol"/>
              </a:rPr>
              <a:t>h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pl-PL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3" name="PoleTekstowe 82"/>
          <p:cNvSpPr txBox="1"/>
          <p:nvPr/>
        </p:nvSpPr>
        <p:spPr>
          <a:xfrm>
            <a:off x="5807663" y="5185940"/>
            <a:ext cx="108447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000" dirty="0" smtClean="0">
                <a:solidFill>
                  <a:schemeClr val="accent2">
                    <a:lumMod val="75000"/>
                  </a:schemeClr>
                </a:solidFill>
                <a:sym typeface="Symbol"/>
              </a:rPr>
              <a:t>P=ah</a:t>
            </a:r>
            <a:r>
              <a:rPr lang="cs-CZ" sz="30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pl-PL" sz="3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4" name="PoleTekstowe 83"/>
          <p:cNvSpPr txBox="1"/>
          <p:nvPr/>
        </p:nvSpPr>
        <p:spPr>
          <a:xfrm>
            <a:off x="6153827" y="4512066"/>
            <a:ext cx="300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Symbol"/>
              </a:rPr>
              <a:t>a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pl-PL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3805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750"/>
                            </p:stCondLst>
                            <p:childTnLst>
                              <p:par>
                                <p:cTn id="24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750"/>
                            </p:stCondLst>
                            <p:childTnLst>
                              <p:par>
                                <p:cTn id="3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25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25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0"/>
                            </p:stCondLst>
                            <p:childTnLst>
                              <p:par>
                                <p:cTn id="60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100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175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275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425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4" grpId="0"/>
      <p:bldP spid="59" grpId="0"/>
      <p:bldP spid="60" grpId="0"/>
      <p:bldP spid="77" grpId="0"/>
      <p:bldP spid="83" grpId="0"/>
      <p:bldP spid="8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Obraz 33" descr="mlodz03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944"/>
          <a:stretch/>
        </p:blipFill>
        <p:spPr>
          <a:xfrm>
            <a:off x="5987623" y="173178"/>
            <a:ext cx="1602236" cy="2155957"/>
          </a:xfrm>
          <a:prstGeom prst="rect">
            <a:avLst/>
          </a:prstGeom>
        </p:spPr>
      </p:pic>
      <p:pic>
        <p:nvPicPr>
          <p:cNvPr id="7" name="Obraz 6" descr="paper-texture-1359509235aJV.jpg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7916" b="-9934"/>
          <a:stretch/>
        </p:blipFill>
        <p:spPr>
          <a:xfrm>
            <a:off x="283760" y="2331474"/>
            <a:ext cx="8636000" cy="4900551"/>
          </a:xfrm>
          <a:prstGeom prst="rect">
            <a:avLst/>
          </a:prstGeom>
        </p:spPr>
      </p:pic>
      <p:sp>
        <p:nvSpPr>
          <p:cNvPr id="5" name="Tytuł 60"/>
          <p:cNvSpPr txBox="1">
            <a:spLocks/>
          </p:cNvSpPr>
          <p:nvPr/>
        </p:nvSpPr>
        <p:spPr>
          <a:xfrm>
            <a:off x="364068" y="1044221"/>
            <a:ext cx="4620115" cy="7726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pl-PL" dirty="0" smtClean="0"/>
              <a:t>Pole rombu</a:t>
            </a:r>
            <a:endParaRPr lang="pl-PL" dirty="0"/>
          </a:p>
        </p:txBody>
      </p:sp>
      <p:pic>
        <p:nvPicPr>
          <p:cNvPr id="6" name="Obraz 5" descr="podkreslenie_niebieskie.wmf"/>
          <p:cNvPicPr>
            <a:picLocks noChangeAspect="1"/>
          </p:cNvPicPr>
          <p:nvPr/>
        </p:nvPicPr>
        <p:blipFill>
          <a:blip r:embed="rId5">
            <a:duotone>
              <a:prstClr val="black"/>
              <a:srgbClr val="CC0066">
                <a:tint val="45000"/>
                <a:satMod val="400000"/>
              </a:srgbClr>
            </a:duotone>
            <a:lum bright="4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489" y="1672897"/>
            <a:ext cx="5626100" cy="228600"/>
          </a:xfrm>
          <a:prstGeom prst="rect">
            <a:avLst/>
          </a:prstGeom>
        </p:spPr>
      </p:pic>
      <p:pic>
        <p:nvPicPr>
          <p:cNvPr id="33" name="Obraz 32" descr="mlodz0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5527" y="232872"/>
            <a:ext cx="1589348" cy="1977767"/>
          </a:xfrm>
          <a:prstGeom prst="rect">
            <a:avLst/>
          </a:prstGeom>
        </p:spPr>
      </p:pic>
      <p:pic>
        <p:nvPicPr>
          <p:cNvPr id="4" name="Obraz 3" descr="rysunki_tik_0132_slaj2_romb_czesc1.wmf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80"/>
          <a:stretch/>
        </p:blipFill>
        <p:spPr>
          <a:xfrm>
            <a:off x="1936382" y="3321325"/>
            <a:ext cx="418131" cy="1447800"/>
          </a:xfrm>
          <a:prstGeom prst="rect">
            <a:avLst/>
          </a:prstGeom>
        </p:spPr>
      </p:pic>
      <p:pic>
        <p:nvPicPr>
          <p:cNvPr id="8" name="Obraz 7" descr="rysunki_tik_0132_slaj2_romb_czesc2.wmf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" r="-1"/>
          <a:stretch/>
        </p:blipFill>
        <p:spPr>
          <a:xfrm>
            <a:off x="2345438" y="3321325"/>
            <a:ext cx="1445972" cy="1447800"/>
          </a:xfrm>
          <a:prstGeom prst="rect">
            <a:avLst/>
          </a:prstGeom>
        </p:spPr>
      </p:pic>
      <p:cxnSp>
        <p:nvCxnSpPr>
          <p:cNvPr id="24" name="Łącznik prosty 23"/>
          <p:cNvCxnSpPr/>
          <p:nvPr/>
        </p:nvCxnSpPr>
        <p:spPr>
          <a:xfrm flipH="1">
            <a:off x="2345438" y="3329141"/>
            <a:ext cx="5167" cy="1427480"/>
          </a:xfrm>
          <a:prstGeom prst="line">
            <a:avLst/>
          </a:prstGeom>
          <a:ln w="38100" cmpd="sng">
            <a:solidFill>
              <a:srgbClr val="FF99C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PoleTekstowe 24"/>
          <p:cNvSpPr txBox="1"/>
          <p:nvPr/>
        </p:nvSpPr>
        <p:spPr>
          <a:xfrm>
            <a:off x="2345438" y="3879675"/>
            <a:ext cx="330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chemeClr val="bg1"/>
                </a:solidFill>
                <a:sym typeface="Symbol"/>
              </a:rPr>
              <a:t>h</a:t>
            </a:r>
            <a:r>
              <a:rPr lang="cs-CZ" dirty="0" smtClean="0">
                <a:solidFill>
                  <a:schemeClr val="bg1"/>
                </a:solidFill>
              </a:rPr>
              <a:t> 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26" name="PoleTekstowe 25"/>
          <p:cNvSpPr txBox="1"/>
          <p:nvPr/>
        </p:nvSpPr>
        <p:spPr>
          <a:xfrm>
            <a:off x="2703578" y="2972948"/>
            <a:ext cx="300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Symbol"/>
              </a:rPr>
              <a:t>a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pl-PL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8" name="Obraz 27" descr="rysunki_tik_0132_slaj2_romb_czesc1.wmf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80"/>
          <a:stretch/>
        </p:blipFill>
        <p:spPr>
          <a:xfrm>
            <a:off x="3373279" y="3321325"/>
            <a:ext cx="418131" cy="1447800"/>
          </a:xfrm>
          <a:prstGeom prst="rect">
            <a:avLst/>
          </a:prstGeom>
        </p:spPr>
      </p:pic>
      <p:sp>
        <p:nvSpPr>
          <p:cNvPr id="29" name="PoleTekstowe 28"/>
          <p:cNvSpPr txBox="1"/>
          <p:nvPr/>
        </p:nvSpPr>
        <p:spPr>
          <a:xfrm>
            <a:off x="2343610" y="5140390"/>
            <a:ext cx="108447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000" dirty="0" smtClean="0">
                <a:solidFill>
                  <a:schemeClr val="accent2">
                    <a:lumMod val="75000"/>
                  </a:schemeClr>
                </a:solidFill>
                <a:sym typeface="Symbol"/>
              </a:rPr>
              <a:t>P=ah</a:t>
            </a:r>
            <a:r>
              <a:rPr lang="cs-CZ" sz="30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pl-PL" sz="3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2" name="Obraz 31" descr="rysunki_tik_0132_slaj2_romb_czesc1.wmf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80"/>
          <a:stretch/>
        </p:blipFill>
        <p:spPr>
          <a:xfrm>
            <a:off x="5155363" y="3321325"/>
            <a:ext cx="418131" cy="1447800"/>
          </a:xfrm>
          <a:prstGeom prst="rect">
            <a:avLst/>
          </a:prstGeom>
        </p:spPr>
      </p:pic>
      <p:pic>
        <p:nvPicPr>
          <p:cNvPr id="35" name="Obraz 34" descr="rysunki_tik_0132_slaj2_romb_czesc2.wmf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9"/>
          <a:stretch/>
        </p:blipFill>
        <p:spPr>
          <a:xfrm>
            <a:off x="5570845" y="3321325"/>
            <a:ext cx="1435637" cy="1447800"/>
          </a:xfrm>
          <a:prstGeom prst="rect">
            <a:avLst/>
          </a:prstGeom>
        </p:spPr>
      </p:pic>
      <p:sp>
        <p:nvSpPr>
          <p:cNvPr id="37" name="PoleTekstowe 36"/>
          <p:cNvSpPr txBox="1"/>
          <p:nvPr/>
        </p:nvSpPr>
        <p:spPr>
          <a:xfrm>
            <a:off x="5560511" y="3879675"/>
            <a:ext cx="330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chemeClr val="bg1"/>
                </a:solidFill>
                <a:sym typeface="Symbol"/>
              </a:rPr>
              <a:t>h</a:t>
            </a:r>
            <a:r>
              <a:rPr lang="cs-CZ" dirty="0" smtClean="0">
                <a:solidFill>
                  <a:schemeClr val="bg1"/>
                </a:solidFill>
              </a:rPr>
              <a:t> 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38" name="PoleTekstowe 37"/>
          <p:cNvSpPr txBox="1"/>
          <p:nvPr/>
        </p:nvSpPr>
        <p:spPr>
          <a:xfrm>
            <a:off x="5471530" y="5140390"/>
            <a:ext cx="108447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000" dirty="0" smtClean="0">
                <a:solidFill>
                  <a:schemeClr val="accent2">
                    <a:lumMod val="75000"/>
                  </a:schemeClr>
                </a:solidFill>
                <a:sym typeface="Symbol"/>
              </a:rPr>
              <a:t>P=ah</a:t>
            </a:r>
            <a:r>
              <a:rPr lang="cs-CZ" sz="30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pl-PL" sz="3000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39" name="Łącznik prosty 38"/>
          <p:cNvCxnSpPr/>
          <p:nvPr/>
        </p:nvCxnSpPr>
        <p:spPr>
          <a:xfrm>
            <a:off x="5565678" y="3321325"/>
            <a:ext cx="1" cy="1435296"/>
          </a:xfrm>
          <a:prstGeom prst="line">
            <a:avLst/>
          </a:prstGeom>
          <a:ln w="38100" cmpd="sng">
            <a:solidFill>
              <a:srgbClr val="FF99C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PoleTekstowe 39"/>
          <p:cNvSpPr txBox="1"/>
          <p:nvPr/>
        </p:nvSpPr>
        <p:spPr>
          <a:xfrm>
            <a:off x="5990367" y="2972948"/>
            <a:ext cx="300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Symbol"/>
              </a:rPr>
              <a:t>a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pl-PL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7845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2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250"/>
                            </p:stCondLst>
                            <p:childTnLst>
                              <p:par>
                                <p:cTn id="32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250"/>
                            </p:stCondLst>
                            <p:childTnLst>
                              <p:par>
                                <p:cTn id="3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9000"/>
                            </p:stCondLst>
                            <p:childTnLst>
                              <p:par>
                                <p:cTn id="5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1000"/>
                            </p:stCondLst>
                            <p:childTnLst>
                              <p:par>
                                <p:cTn id="63" presetID="2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175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275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5" grpId="0"/>
      <p:bldP spid="26" grpId="0"/>
      <p:bldP spid="29" grpId="0"/>
      <p:bldP spid="37" grpId="0"/>
      <p:bldP spid="38" grpId="0"/>
      <p:bldP spid="4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Obraz 33" descr="mlodz03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944"/>
          <a:stretch/>
        </p:blipFill>
        <p:spPr>
          <a:xfrm>
            <a:off x="5987623" y="173178"/>
            <a:ext cx="1602236" cy="2155957"/>
          </a:xfrm>
          <a:prstGeom prst="rect">
            <a:avLst/>
          </a:prstGeom>
        </p:spPr>
      </p:pic>
      <p:pic>
        <p:nvPicPr>
          <p:cNvPr id="7" name="Obraz 6" descr="paper-texture-1359509235aJV.jpg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7916" b="-9934"/>
          <a:stretch/>
        </p:blipFill>
        <p:spPr>
          <a:xfrm>
            <a:off x="283760" y="2331474"/>
            <a:ext cx="8636000" cy="4900551"/>
          </a:xfrm>
          <a:prstGeom prst="rect">
            <a:avLst/>
          </a:prstGeom>
        </p:spPr>
      </p:pic>
      <p:sp>
        <p:nvSpPr>
          <p:cNvPr id="5" name="Tytuł 60"/>
          <p:cNvSpPr txBox="1">
            <a:spLocks/>
          </p:cNvSpPr>
          <p:nvPr/>
        </p:nvSpPr>
        <p:spPr>
          <a:xfrm>
            <a:off x="364068" y="1044221"/>
            <a:ext cx="4620115" cy="7726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pl-PL" dirty="0" smtClean="0"/>
              <a:t>Pole rombu</a:t>
            </a:r>
            <a:endParaRPr lang="pl-PL" dirty="0"/>
          </a:p>
        </p:txBody>
      </p:sp>
      <p:pic>
        <p:nvPicPr>
          <p:cNvPr id="6" name="Obraz 5" descr="podkreslenie_niebieskie.wmf"/>
          <p:cNvPicPr>
            <a:picLocks noChangeAspect="1"/>
          </p:cNvPicPr>
          <p:nvPr/>
        </p:nvPicPr>
        <p:blipFill>
          <a:blip r:embed="rId5">
            <a:duotone>
              <a:prstClr val="black"/>
              <a:srgbClr val="CC0066">
                <a:tint val="45000"/>
                <a:satMod val="400000"/>
              </a:srgbClr>
            </a:duotone>
            <a:lum bright="4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489" y="1672897"/>
            <a:ext cx="5626100" cy="228600"/>
          </a:xfrm>
          <a:prstGeom prst="rect">
            <a:avLst/>
          </a:prstGeom>
        </p:spPr>
      </p:pic>
      <p:pic>
        <p:nvPicPr>
          <p:cNvPr id="33" name="Obraz 32" descr="mlodz0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5527" y="232872"/>
            <a:ext cx="1589348" cy="1977767"/>
          </a:xfrm>
          <a:prstGeom prst="rect">
            <a:avLst/>
          </a:prstGeom>
        </p:spPr>
      </p:pic>
      <p:pic>
        <p:nvPicPr>
          <p:cNvPr id="2" name="Obraz 1" descr="rysunki_tik_0132_slaj3_romb_czesc1.wmf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7642" y="3152644"/>
            <a:ext cx="3990959" cy="2085042"/>
          </a:xfrm>
          <a:prstGeom prst="rect">
            <a:avLst/>
          </a:prstGeom>
        </p:spPr>
      </p:pic>
      <p:pic>
        <p:nvPicPr>
          <p:cNvPr id="3" name="Obraz 2" descr="rysunki_tik_0132_slaj3_romb_czesc2.wm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7642" y="3154218"/>
            <a:ext cx="3975100" cy="2070100"/>
          </a:xfrm>
          <a:prstGeom prst="rect">
            <a:avLst/>
          </a:prstGeom>
        </p:spPr>
      </p:pic>
      <p:pic>
        <p:nvPicPr>
          <p:cNvPr id="9" name="Obraz 8" descr="rysunki_tik_0132_slaj3_romb_czesc3.wmf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2266" y="3151697"/>
            <a:ext cx="3990959" cy="2085042"/>
          </a:xfrm>
          <a:prstGeom prst="rect">
            <a:avLst/>
          </a:prstGeom>
        </p:spPr>
      </p:pic>
      <p:cxnSp>
        <p:nvCxnSpPr>
          <p:cNvPr id="12" name="Łącznik prosty 11"/>
          <p:cNvCxnSpPr>
            <a:stCxn id="3" idx="0"/>
          </p:cNvCxnSpPr>
          <p:nvPr/>
        </p:nvCxnSpPr>
        <p:spPr>
          <a:xfrm flipH="1" flipV="1">
            <a:off x="2179045" y="3152644"/>
            <a:ext cx="2546147" cy="157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Łącznik prosty 29"/>
          <p:cNvCxnSpPr/>
          <p:nvPr/>
        </p:nvCxnSpPr>
        <p:spPr>
          <a:xfrm flipH="1" flipV="1">
            <a:off x="2179045" y="5237686"/>
            <a:ext cx="2546147" cy="157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Łącznik prosty 13"/>
          <p:cNvCxnSpPr/>
          <p:nvPr/>
        </p:nvCxnSpPr>
        <p:spPr>
          <a:xfrm>
            <a:off x="2192413" y="3154218"/>
            <a:ext cx="0" cy="2085042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PoleTekstowe 30"/>
          <p:cNvSpPr txBox="1"/>
          <p:nvPr/>
        </p:nvSpPr>
        <p:spPr>
          <a:xfrm>
            <a:off x="1878061" y="3975586"/>
            <a:ext cx="300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rgbClr val="7C9C1E"/>
                </a:solidFill>
                <a:sym typeface="Symbol"/>
              </a:rPr>
              <a:t>c</a:t>
            </a:r>
            <a:r>
              <a:rPr lang="cs-CZ" dirty="0" smtClean="0">
                <a:solidFill>
                  <a:srgbClr val="7C9C1E"/>
                </a:solidFill>
              </a:rPr>
              <a:t> </a:t>
            </a:r>
            <a:endParaRPr lang="pl-PL" dirty="0">
              <a:solidFill>
                <a:srgbClr val="7C9C1E"/>
              </a:solidFill>
            </a:endParaRPr>
          </a:p>
        </p:txBody>
      </p:sp>
      <p:cxnSp>
        <p:nvCxnSpPr>
          <p:cNvPr id="36" name="Łącznik prosty 35"/>
          <p:cNvCxnSpPr/>
          <p:nvPr/>
        </p:nvCxnSpPr>
        <p:spPr>
          <a:xfrm>
            <a:off x="2751010" y="4183371"/>
            <a:ext cx="0" cy="161852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Łącznik prosty 40"/>
          <p:cNvCxnSpPr/>
          <p:nvPr/>
        </p:nvCxnSpPr>
        <p:spPr>
          <a:xfrm>
            <a:off x="6709857" y="4183371"/>
            <a:ext cx="0" cy="161852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Łącznik prosty 41"/>
          <p:cNvCxnSpPr/>
          <p:nvPr/>
        </p:nvCxnSpPr>
        <p:spPr>
          <a:xfrm flipH="1">
            <a:off x="2751010" y="5800735"/>
            <a:ext cx="3958848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PoleTekstowe 42"/>
          <p:cNvSpPr txBox="1"/>
          <p:nvPr/>
        </p:nvSpPr>
        <p:spPr>
          <a:xfrm>
            <a:off x="4576255" y="5814103"/>
            <a:ext cx="317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rgbClr val="993300"/>
                </a:solidFill>
                <a:sym typeface="Symbol"/>
              </a:rPr>
              <a:t>d</a:t>
            </a:r>
            <a:r>
              <a:rPr lang="cs-CZ" dirty="0" smtClean="0">
                <a:solidFill>
                  <a:srgbClr val="993300"/>
                </a:solidFill>
              </a:rPr>
              <a:t> </a:t>
            </a:r>
            <a:endParaRPr lang="pl-PL" dirty="0">
              <a:solidFill>
                <a:srgbClr val="993300"/>
              </a:solidFill>
            </a:endParaRPr>
          </a:p>
        </p:txBody>
      </p:sp>
      <p:grpSp>
        <p:nvGrpSpPr>
          <p:cNvPr id="55" name="Grupa 54"/>
          <p:cNvGrpSpPr/>
          <p:nvPr/>
        </p:nvGrpSpPr>
        <p:grpSpPr>
          <a:xfrm>
            <a:off x="1644708" y="3743659"/>
            <a:ext cx="520177" cy="646331"/>
            <a:chOff x="681393" y="3838463"/>
            <a:chExt cx="520177" cy="646331"/>
          </a:xfrm>
        </p:grpSpPr>
        <p:sp>
          <p:nvSpPr>
            <p:cNvPr id="47" name="PoleTekstowe 46"/>
            <p:cNvSpPr txBox="1"/>
            <p:nvPr/>
          </p:nvSpPr>
          <p:spPr>
            <a:xfrm>
              <a:off x="694761" y="3838463"/>
              <a:ext cx="31360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>
                  <a:solidFill>
                    <a:srgbClr val="7C9C1E"/>
                  </a:solidFill>
                  <a:sym typeface="Symbol"/>
                </a:rPr>
                <a:t>1</a:t>
              </a:r>
            </a:p>
            <a:p>
              <a:r>
                <a:rPr lang="pl-PL" dirty="0">
                  <a:solidFill>
                    <a:srgbClr val="7C9C1E"/>
                  </a:solidFill>
                  <a:sym typeface="Symbol"/>
                </a:rPr>
                <a:t>2</a:t>
              </a:r>
              <a:r>
                <a:rPr lang="cs-CZ" dirty="0" smtClean="0">
                  <a:solidFill>
                    <a:srgbClr val="7C9C1E"/>
                  </a:solidFill>
                </a:rPr>
                <a:t> </a:t>
              </a:r>
              <a:endParaRPr lang="pl-PL" dirty="0">
                <a:solidFill>
                  <a:srgbClr val="7C9C1E"/>
                </a:solidFill>
              </a:endParaRPr>
            </a:p>
          </p:txBody>
        </p:sp>
        <p:sp>
          <p:nvSpPr>
            <p:cNvPr id="53" name="PoleTekstowe 52"/>
            <p:cNvSpPr txBox="1"/>
            <p:nvPr/>
          </p:nvSpPr>
          <p:spPr>
            <a:xfrm>
              <a:off x="681393" y="3878567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>
                  <a:solidFill>
                    <a:srgbClr val="7C9C1E"/>
                  </a:solidFill>
                  <a:sym typeface="Symbol"/>
                </a:rPr>
                <a:t>_</a:t>
              </a:r>
              <a:endParaRPr lang="pl-PL" dirty="0">
                <a:solidFill>
                  <a:srgbClr val="7C9C1E"/>
                </a:solidFill>
              </a:endParaRPr>
            </a:p>
          </p:txBody>
        </p:sp>
        <p:sp>
          <p:nvSpPr>
            <p:cNvPr id="54" name="PoleTekstowe 53"/>
            <p:cNvSpPr txBox="1"/>
            <p:nvPr/>
          </p:nvSpPr>
          <p:spPr>
            <a:xfrm>
              <a:off x="912083" y="3975586"/>
              <a:ext cx="2894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>
                  <a:solidFill>
                    <a:srgbClr val="7C9C1E"/>
                  </a:solidFill>
                  <a:sym typeface="Symbol"/>
                </a:rPr>
                <a:t>c</a:t>
              </a:r>
              <a:endParaRPr lang="pl-PL" dirty="0">
                <a:solidFill>
                  <a:srgbClr val="7C9C1E"/>
                </a:solidFill>
              </a:endParaRPr>
            </a:p>
          </p:txBody>
        </p:sp>
      </p:grpSp>
      <p:cxnSp>
        <p:nvCxnSpPr>
          <p:cNvPr id="56" name="Łącznik prosty 55"/>
          <p:cNvCxnSpPr/>
          <p:nvPr/>
        </p:nvCxnSpPr>
        <p:spPr>
          <a:xfrm flipH="1">
            <a:off x="2179046" y="3575448"/>
            <a:ext cx="57196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Łącznik prosty 56"/>
          <p:cNvCxnSpPr/>
          <p:nvPr/>
        </p:nvCxnSpPr>
        <p:spPr>
          <a:xfrm flipH="1" flipV="1">
            <a:off x="2179047" y="4612945"/>
            <a:ext cx="558595" cy="157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Łącznik prosty 57"/>
          <p:cNvCxnSpPr/>
          <p:nvPr/>
        </p:nvCxnSpPr>
        <p:spPr>
          <a:xfrm>
            <a:off x="2179047" y="3575448"/>
            <a:ext cx="0" cy="1037497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Łącznik prosty 58"/>
          <p:cNvCxnSpPr/>
          <p:nvPr/>
        </p:nvCxnSpPr>
        <p:spPr>
          <a:xfrm>
            <a:off x="2751010" y="4445759"/>
            <a:ext cx="0" cy="68160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Łącznik prosty 59"/>
          <p:cNvCxnSpPr/>
          <p:nvPr/>
        </p:nvCxnSpPr>
        <p:spPr>
          <a:xfrm>
            <a:off x="6709857" y="4445759"/>
            <a:ext cx="0" cy="68160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Łącznik prosty 60"/>
          <p:cNvCxnSpPr/>
          <p:nvPr/>
        </p:nvCxnSpPr>
        <p:spPr>
          <a:xfrm flipH="1">
            <a:off x="2751010" y="5127363"/>
            <a:ext cx="3958848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PoleTekstowe 61"/>
          <p:cNvSpPr txBox="1"/>
          <p:nvPr/>
        </p:nvSpPr>
        <p:spPr>
          <a:xfrm>
            <a:off x="4576255" y="5127363"/>
            <a:ext cx="317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rgbClr val="993300"/>
                </a:solidFill>
                <a:sym typeface="Symbol"/>
              </a:rPr>
              <a:t>d</a:t>
            </a:r>
            <a:r>
              <a:rPr lang="cs-CZ" dirty="0" smtClean="0">
                <a:solidFill>
                  <a:srgbClr val="993300"/>
                </a:solidFill>
              </a:rPr>
              <a:t> </a:t>
            </a:r>
            <a:endParaRPr lang="pl-PL" dirty="0">
              <a:solidFill>
                <a:srgbClr val="993300"/>
              </a:solidFill>
            </a:endParaRPr>
          </a:p>
        </p:txBody>
      </p:sp>
      <p:sp>
        <p:nvSpPr>
          <p:cNvPr id="69" name="PoleTekstowe 68"/>
          <p:cNvSpPr txBox="1"/>
          <p:nvPr/>
        </p:nvSpPr>
        <p:spPr>
          <a:xfrm>
            <a:off x="4032383" y="5620440"/>
            <a:ext cx="6345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/>
              </a:rPr>
              <a:t>P=</a:t>
            </a:r>
            <a:r>
              <a:rPr lang="cs-CZ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pl-PL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70" name="Grupa 69"/>
          <p:cNvGrpSpPr/>
          <p:nvPr/>
        </p:nvGrpSpPr>
        <p:grpSpPr>
          <a:xfrm>
            <a:off x="4541402" y="5425999"/>
            <a:ext cx="662276" cy="954107"/>
            <a:chOff x="681393" y="3838463"/>
            <a:chExt cx="662276" cy="954107"/>
          </a:xfrm>
        </p:grpSpPr>
        <p:sp>
          <p:nvSpPr>
            <p:cNvPr id="71" name="PoleTekstowe 70"/>
            <p:cNvSpPr txBox="1"/>
            <p:nvPr/>
          </p:nvSpPr>
          <p:spPr>
            <a:xfrm>
              <a:off x="694761" y="3838463"/>
              <a:ext cx="385242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800" dirty="0" smtClean="0">
                  <a:solidFill>
                    <a:srgbClr val="7C9C1E"/>
                  </a:solidFill>
                  <a:sym typeface="Symbol"/>
                </a:rPr>
                <a:t>1</a:t>
              </a:r>
            </a:p>
            <a:p>
              <a:r>
                <a:rPr lang="pl-PL" sz="2800" dirty="0">
                  <a:solidFill>
                    <a:srgbClr val="7C9C1E"/>
                  </a:solidFill>
                  <a:sym typeface="Symbol"/>
                </a:rPr>
                <a:t>2</a:t>
              </a:r>
              <a:r>
                <a:rPr lang="cs-CZ" sz="2800" dirty="0" smtClean="0">
                  <a:solidFill>
                    <a:srgbClr val="7C9C1E"/>
                  </a:solidFill>
                </a:rPr>
                <a:t> </a:t>
              </a:r>
              <a:endParaRPr lang="pl-PL" sz="2800" dirty="0">
                <a:solidFill>
                  <a:srgbClr val="7C9C1E"/>
                </a:solidFill>
              </a:endParaRPr>
            </a:p>
          </p:txBody>
        </p:sp>
        <p:sp>
          <p:nvSpPr>
            <p:cNvPr id="72" name="PoleTekstowe 71"/>
            <p:cNvSpPr txBox="1"/>
            <p:nvPr/>
          </p:nvSpPr>
          <p:spPr>
            <a:xfrm>
              <a:off x="681393" y="3878567"/>
              <a:ext cx="41557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800" dirty="0">
                  <a:solidFill>
                    <a:srgbClr val="7C9C1E"/>
                  </a:solidFill>
                  <a:sym typeface="Symbol"/>
                </a:rPr>
                <a:t>_</a:t>
              </a:r>
              <a:endParaRPr lang="pl-PL" sz="2800" dirty="0">
                <a:solidFill>
                  <a:srgbClr val="7C9C1E"/>
                </a:solidFill>
              </a:endParaRPr>
            </a:p>
          </p:txBody>
        </p:sp>
        <p:sp>
          <p:nvSpPr>
            <p:cNvPr id="73" name="PoleTekstowe 72"/>
            <p:cNvSpPr txBox="1"/>
            <p:nvPr/>
          </p:nvSpPr>
          <p:spPr>
            <a:xfrm>
              <a:off x="992291" y="3988954"/>
              <a:ext cx="3513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800" dirty="0" smtClean="0">
                  <a:solidFill>
                    <a:srgbClr val="7C9C1E"/>
                  </a:solidFill>
                  <a:sym typeface="Symbol"/>
                </a:rPr>
                <a:t>c</a:t>
              </a:r>
              <a:endParaRPr lang="pl-PL" sz="2800" dirty="0">
                <a:solidFill>
                  <a:srgbClr val="7C9C1E"/>
                </a:solidFill>
              </a:endParaRPr>
            </a:p>
          </p:txBody>
        </p:sp>
      </p:grpSp>
      <p:sp>
        <p:nvSpPr>
          <p:cNvPr id="74" name="PoleTekstowe 73"/>
          <p:cNvSpPr txBox="1"/>
          <p:nvPr/>
        </p:nvSpPr>
        <p:spPr>
          <a:xfrm>
            <a:off x="5081086" y="5583929"/>
            <a:ext cx="3908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 smtClean="0">
                <a:solidFill>
                  <a:srgbClr val="993300"/>
                </a:solidFill>
                <a:sym typeface="Symbol"/>
              </a:rPr>
              <a:t>d</a:t>
            </a:r>
            <a:r>
              <a:rPr lang="cs-CZ" sz="2800" dirty="0" smtClean="0">
                <a:solidFill>
                  <a:srgbClr val="993300"/>
                </a:solidFill>
              </a:rPr>
              <a:t> </a:t>
            </a:r>
            <a:endParaRPr lang="pl-PL" sz="2800" dirty="0">
              <a:solidFill>
                <a:srgbClr val="993300"/>
              </a:solidFill>
            </a:endParaRPr>
          </a:p>
        </p:txBody>
      </p:sp>
      <p:pic>
        <p:nvPicPr>
          <p:cNvPr id="10" name="Obraz 9" descr="rysunki_tik_0132_slaj3_romb_czesc4.wm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7642" y="3561162"/>
            <a:ext cx="3990959" cy="1039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4214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5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75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5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75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25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75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25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75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250"/>
                            </p:stCondLst>
                            <p:childTnLst>
                              <p:par>
                                <p:cTn id="4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75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250"/>
                            </p:stCondLst>
                            <p:childTnLst>
                              <p:par>
                                <p:cTn id="55" presetID="9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2250"/>
                            </p:stCondLst>
                            <p:childTnLst>
                              <p:par>
                                <p:cTn id="59" presetID="10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4750"/>
                            </p:stCondLst>
                            <p:childTnLst>
                              <p:par>
                                <p:cTn id="9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5250"/>
                            </p:stCondLst>
                            <p:childTnLst>
                              <p:par>
                                <p:cTn id="97" presetID="2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6250"/>
                            </p:stCondLst>
                            <p:childTnLst>
                              <p:par>
                                <p:cTn id="10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6750"/>
                            </p:stCondLst>
                            <p:childTnLst>
                              <p:par>
                                <p:cTn id="10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7250"/>
                            </p:stCondLst>
                            <p:childTnLst>
                              <p:par>
                                <p:cTn id="10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7750"/>
                            </p:stCondLst>
                            <p:childTnLst>
                              <p:par>
                                <p:cTn id="1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8250"/>
                            </p:stCondLst>
                            <p:childTnLst>
                              <p:par>
                                <p:cTn id="1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8750"/>
                            </p:stCondLst>
                            <p:childTnLst>
                              <p:par>
                                <p:cTn id="121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20250"/>
                            </p:stCondLst>
                            <p:childTnLst>
                              <p:par>
                                <p:cTn id="12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21250"/>
                            </p:stCondLst>
                            <p:childTnLst>
                              <p:par>
                                <p:cTn id="12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22750"/>
                            </p:stCondLst>
                            <p:childTnLst>
                              <p:par>
                                <p:cTn id="133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23750"/>
                            </p:stCondLst>
                            <p:childTnLst>
                              <p:par>
                                <p:cTn id="137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1" grpId="0"/>
      <p:bldP spid="31" grpId="1"/>
      <p:bldP spid="43" grpId="0"/>
      <p:bldP spid="43" grpId="1"/>
      <p:bldP spid="62" grpId="0"/>
      <p:bldP spid="69" grpId="0"/>
      <p:bldP spid="7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ształt fali">
  <a:themeElements>
    <a:clrScheme name="Kształt fali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Miejski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Kształt fali.thmx</Template>
  <TotalTime>4592</TotalTime>
  <Words>125</Words>
  <Application>Microsoft Macintosh PowerPoint</Application>
  <PresentationFormat>Pokaz na ekranie (4:3)</PresentationFormat>
  <Paragraphs>46</Paragraphs>
  <Slides>5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5</vt:i4>
      </vt:variant>
    </vt:vector>
  </HeadingPairs>
  <TitlesOfParts>
    <vt:vector size="6" baseType="lpstr">
      <vt:lpstr>Kształt fali</vt:lpstr>
      <vt:lpstr>Pole równoległoboku i rombu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Ovigo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Małgorzata Michalik</dc:creator>
  <cp:lastModifiedBy>Małgorzata Michalik</cp:lastModifiedBy>
  <cp:revision>223</cp:revision>
  <dcterms:created xsi:type="dcterms:W3CDTF">2013-08-24T13:51:02Z</dcterms:created>
  <dcterms:modified xsi:type="dcterms:W3CDTF">2013-08-28T19:40:45Z</dcterms:modified>
</cp:coreProperties>
</file>